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75" r:id="rId8"/>
    <p:sldId id="266" r:id="rId9"/>
    <p:sldId id="276" r:id="rId10"/>
    <p:sldId id="267" r:id="rId11"/>
    <p:sldId id="277" r:id="rId12"/>
    <p:sldId id="278" r:id="rId13"/>
    <p:sldId id="268" r:id="rId14"/>
    <p:sldId id="269" r:id="rId15"/>
    <p:sldId id="270" r:id="rId16"/>
    <p:sldId id="271" r:id="rId17"/>
    <p:sldId id="272" r:id="rId18"/>
    <p:sldId id="274" r:id="rId19"/>
    <p:sldId id="261" r:id="rId20"/>
    <p:sldId id="280" r:id="rId21"/>
    <p:sldId id="279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0" d="100"/>
          <a:sy n="70" d="100"/>
        </p:scale>
        <p:origin x="-1374" y="-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verEmbos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6012" y="1904999"/>
            <a:ext cx="6938963" cy="1582271"/>
          </a:xfrm>
        </p:spPr>
        <p:txBody>
          <a:bodyPr anchor="b" anchorCtr="0"/>
          <a:lstStyle>
            <a:lvl1pPr>
              <a:lnSpc>
                <a:spcPct val="95000"/>
              </a:lnSpc>
              <a:defRPr sz="6600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6013" y="3487271"/>
            <a:ext cx="6938961" cy="1143000"/>
          </a:xfrm>
        </p:spPr>
        <p:txBody>
          <a:bodyPr/>
          <a:lstStyle>
            <a:lvl1pPr marL="0" indent="0" algn="ctr">
              <a:spcBef>
                <a:spcPts val="300"/>
              </a:spcBef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07741" y="5715000"/>
            <a:ext cx="2133600" cy="275478"/>
          </a:xfrm>
        </p:spPr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02659" y="5715000"/>
            <a:ext cx="2895600" cy="275478"/>
          </a:xfrm>
        </p:spPr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5715000"/>
            <a:ext cx="457200" cy="275478"/>
          </a:xfrm>
        </p:spPr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coverAccentBotto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4400" y="4686766"/>
            <a:ext cx="7315200" cy="400705"/>
          </a:xfrm>
          <a:prstGeom prst="rect">
            <a:avLst/>
          </a:prstGeom>
        </p:spPr>
      </p:pic>
      <p:pic>
        <p:nvPicPr>
          <p:cNvPr id="10" name="Picture 9" descr="coverAccentTop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14400" y="1619136"/>
            <a:ext cx="7315200" cy="391386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scrollwork-To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4754083" y="673398"/>
            <a:ext cx="742950" cy="361950"/>
          </a:xfrm>
          <a:prstGeom prst="rect">
            <a:avLst/>
          </a:prstGeom>
          <a:noFill/>
        </p:spPr>
      </p:pic>
      <p:pic>
        <p:nvPicPr>
          <p:cNvPr id="15" name="Picture 3" descr="scrollwork-Bottom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4754083" y="5636584"/>
            <a:ext cx="742950" cy="361950"/>
          </a:xfrm>
          <a:prstGeom prst="rect">
            <a:avLst/>
          </a:prstGeom>
          <a:noFill/>
        </p:spPr>
      </p:pic>
      <p:pic>
        <p:nvPicPr>
          <p:cNvPr id="4099" name="Picture 3" descr="scrollwork-Bottom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774169" y="5636584"/>
            <a:ext cx="742950" cy="361950"/>
          </a:xfrm>
          <a:prstGeom prst="rect">
            <a:avLst/>
          </a:prstGeom>
          <a:noFill/>
        </p:spPr>
      </p:pic>
      <p:pic>
        <p:nvPicPr>
          <p:cNvPr id="4098" name="Picture 2" descr="scrollwork-To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774169" y="673398"/>
            <a:ext cx="742950" cy="36195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14400"/>
            <a:ext cx="3429000" cy="1371600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081121" y="914400"/>
            <a:ext cx="3108960" cy="4815841"/>
          </a:xfrm>
          <a:solidFill>
            <a:schemeClr val="bg2"/>
          </a:solidFill>
          <a:ln w="127000">
            <a:solidFill>
              <a:schemeClr val="bg1"/>
            </a:solidFill>
            <a:miter lim="800000"/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2667001"/>
            <a:ext cx="3429000" cy="2895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500"/>
              </a:spcBef>
              <a:buNone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600"/>
              </a:spcBef>
              <a:buSzPct val="100000"/>
              <a:buFont typeface="Wingdings" pitchFamily="2" charset="2"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2" descr="captionAccent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38200" y="2326341"/>
            <a:ext cx="3429000" cy="240307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scrollwork-To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1752600" y="565897"/>
            <a:ext cx="742950" cy="361950"/>
          </a:xfrm>
          <a:prstGeom prst="rect">
            <a:avLst/>
          </a:prstGeom>
          <a:noFill/>
        </p:spPr>
      </p:pic>
      <p:pic>
        <p:nvPicPr>
          <p:cNvPr id="15" name="Picture 3" descr="scrollwork-Bottom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1752600" y="4128247"/>
            <a:ext cx="742950" cy="361950"/>
          </a:xfrm>
          <a:prstGeom prst="rect">
            <a:avLst/>
          </a:prstGeom>
          <a:noFill/>
        </p:spPr>
      </p:pic>
      <p:pic>
        <p:nvPicPr>
          <p:cNvPr id="4099" name="Picture 3" descr="scrollwork-Bottom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48450" y="4128247"/>
            <a:ext cx="742950" cy="361950"/>
          </a:xfrm>
          <a:prstGeom prst="rect">
            <a:avLst/>
          </a:prstGeom>
          <a:noFill/>
        </p:spPr>
      </p:pic>
      <p:pic>
        <p:nvPicPr>
          <p:cNvPr id="4098" name="Picture 2" descr="scrollwork-To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48450" y="565897"/>
            <a:ext cx="742950" cy="36195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0" y="4406153"/>
            <a:ext cx="6583680" cy="784412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0" y="780826"/>
            <a:ext cx="4572000" cy="3467548"/>
          </a:xfrm>
          <a:solidFill>
            <a:schemeClr val="bg2"/>
          </a:solidFill>
          <a:ln w="127000">
            <a:solidFill>
              <a:schemeClr val="bg1"/>
            </a:solidFill>
            <a:miter lim="800000"/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5446059"/>
            <a:ext cx="7543800" cy="609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600"/>
              </a:spcBef>
              <a:buSzPct val="100000"/>
              <a:buFont typeface="Wingdings" pitchFamily="2" charset="2"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146" name="Picture 2" descr="captionLongAccent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90650" y="5204012"/>
            <a:ext cx="6362700" cy="24765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2 Pictures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3" descr="scrollwork-Bottom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flipH="1">
            <a:off x="993402" y="4128247"/>
            <a:ext cx="742950" cy="361950"/>
          </a:xfrm>
          <a:prstGeom prst="rect">
            <a:avLst/>
          </a:prstGeom>
          <a:noFill/>
        </p:spPr>
      </p:pic>
      <p:pic>
        <p:nvPicPr>
          <p:cNvPr id="4099" name="Picture 3" descr="scrollwork-Bottom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407649" y="4128247"/>
            <a:ext cx="742950" cy="361950"/>
          </a:xfrm>
          <a:prstGeom prst="rect">
            <a:avLst/>
          </a:prstGeom>
          <a:noFill/>
        </p:spPr>
      </p:pic>
      <p:pic>
        <p:nvPicPr>
          <p:cNvPr id="12" name="Picture 2" descr="scrollwork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93402" y="565897"/>
            <a:ext cx="742950" cy="361950"/>
          </a:xfrm>
          <a:prstGeom prst="rect">
            <a:avLst/>
          </a:prstGeom>
          <a:noFill/>
        </p:spPr>
      </p:pic>
      <p:pic>
        <p:nvPicPr>
          <p:cNvPr id="4098" name="Picture 2" descr="scrollwork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07649" y="565897"/>
            <a:ext cx="742950" cy="36195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0160" y="4406153"/>
            <a:ext cx="6583680" cy="784412"/>
          </a:xfr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780826"/>
            <a:ext cx="2743200" cy="3467548"/>
          </a:xfrm>
          <a:solidFill>
            <a:schemeClr val="bg2"/>
          </a:solidFill>
          <a:ln w="127000">
            <a:solidFill>
              <a:schemeClr val="bg1"/>
            </a:solidFill>
            <a:miter lim="800000"/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5446059"/>
            <a:ext cx="7543800" cy="609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600"/>
              </a:spcBef>
              <a:buSzPct val="100000"/>
              <a:buFont typeface="Wingdings" pitchFamily="2" charset="2"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146" name="Picture 2" descr="captionLongAccent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90650" y="5204012"/>
            <a:ext cx="6362700" cy="247650"/>
          </a:xfrm>
          <a:prstGeom prst="rect">
            <a:avLst/>
          </a:prstGeom>
          <a:noFill/>
        </p:spPr>
      </p:pic>
      <p:sp>
        <p:nvSpPr>
          <p:cNvPr id="14" name="Picture Placeholder 2"/>
          <p:cNvSpPr>
            <a:spLocks noGrp="1"/>
          </p:cNvSpPr>
          <p:nvPr>
            <p:ph type="pic" idx="13"/>
          </p:nvPr>
        </p:nvSpPr>
        <p:spPr>
          <a:xfrm>
            <a:off x="4912659" y="780826"/>
            <a:ext cx="2743200" cy="3467548"/>
          </a:xfrm>
          <a:solidFill>
            <a:schemeClr val="bg2"/>
          </a:solidFill>
          <a:ln w="127000">
            <a:solidFill>
              <a:schemeClr val="bg1"/>
            </a:solidFill>
            <a:miter lim="800000"/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pageAccent-Ful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5313" y="1689847"/>
            <a:ext cx="7953375" cy="3048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084294"/>
            <a:ext cx="7543800" cy="3639670"/>
          </a:xfrm>
        </p:spPr>
        <p:txBody>
          <a:bodyPr vert="eaVert"/>
          <a:lstStyle>
            <a:lvl5pPr>
              <a:defRPr/>
            </a:lvl5pPr>
            <a:lvl6pPr marL="2286000">
              <a:defRPr/>
            </a:lvl6pPr>
            <a:lvl7pPr marL="2286000">
              <a:defRPr/>
            </a:lvl7pPr>
            <a:lvl8pPr marL="2286000">
              <a:defRPr/>
            </a:lvl8pPr>
            <a:lvl9pPr marL="2286000">
              <a:defRPr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922048"/>
            <a:ext cx="1676400" cy="4814888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922048"/>
            <a:ext cx="5638800" cy="4814888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122" name="Picture 2" descr="verticalAcc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626225" y="860612"/>
            <a:ext cx="247364" cy="493776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 descr="pageAccent-Ful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5313" y="1689847"/>
            <a:ext cx="7953375" cy="30480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verEmbos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2519" y="4038600"/>
            <a:ext cx="6938963" cy="1174376"/>
          </a:xfrm>
        </p:spPr>
        <p:txBody>
          <a:bodyPr anchor="b" anchorCtr="0">
            <a:noAutofit/>
          </a:bodyPr>
          <a:lstStyle>
            <a:lvl1pPr>
              <a:lnSpc>
                <a:spcPct val="95000"/>
              </a:lnSpc>
              <a:defRPr sz="5200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2520" y="5212977"/>
            <a:ext cx="6938961" cy="775447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07741" y="6214969"/>
            <a:ext cx="2133600" cy="275478"/>
          </a:xfrm>
        </p:spPr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02659" y="6214969"/>
            <a:ext cx="2895600" cy="275478"/>
          </a:xfrm>
        </p:spPr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6214969"/>
            <a:ext cx="457200" cy="275478"/>
          </a:xfrm>
        </p:spPr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coverAccentBottom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914400" y="3915801"/>
            <a:ext cx="7315200" cy="400705"/>
          </a:xfrm>
          <a:prstGeom prst="rect">
            <a:avLst/>
          </a:prstGeom>
        </p:spPr>
      </p:pic>
      <p:sp>
        <p:nvSpPr>
          <p:cNvPr id="11" name="Picture Placeholder 2"/>
          <p:cNvSpPr>
            <a:spLocks noGrp="1"/>
          </p:cNvSpPr>
          <p:nvPr>
            <p:ph type="pic" idx="13"/>
          </p:nvPr>
        </p:nvSpPr>
        <p:spPr>
          <a:xfrm>
            <a:off x="1188720" y="1004455"/>
            <a:ext cx="6766560" cy="2729345"/>
          </a:xfrm>
          <a:solidFill>
            <a:schemeClr val="bg2"/>
          </a:solidFill>
          <a:ln w="127000">
            <a:solidFill>
              <a:schemeClr val="tx1"/>
            </a:solidFill>
            <a:miter lim="800000"/>
          </a:ln>
          <a:effectLst>
            <a:outerShdw blurRad="50800" dist="38100" dir="5400000" algn="t" rotWithShape="0">
              <a:prstClr val="black">
                <a:alpha val="25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012" y="1904998"/>
            <a:ext cx="6938964" cy="1582271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012" y="3487271"/>
            <a:ext cx="6938960" cy="11430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SzPct val="100000"/>
              <a:buFont typeface="Wingdings" pitchFamily="2" charset="2"/>
              <a:buNone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26" name="Picture 2" descr="SectionAccentTop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1618488"/>
            <a:ext cx="7315200" cy="356382"/>
          </a:xfrm>
          <a:prstGeom prst="rect">
            <a:avLst/>
          </a:prstGeom>
          <a:noFill/>
        </p:spPr>
      </p:pic>
      <p:pic>
        <p:nvPicPr>
          <p:cNvPr id="1027" name="Picture 3" descr="SectionAccentBottom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14400" y="4690872"/>
            <a:ext cx="7315200" cy="356382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pageAccent-Ful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5313" y="1689847"/>
            <a:ext cx="7953375" cy="3048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084293"/>
            <a:ext cx="3429000" cy="3639312"/>
          </a:xfrm>
        </p:spPr>
        <p:txBody>
          <a:bodyPr>
            <a:normAutofit/>
          </a:bodyPr>
          <a:lstStyle>
            <a:lvl1pPr marL="282575" indent="-282575">
              <a:defRPr sz="2000"/>
            </a:lvl1pPr>
            <a:lvl2pPr marL="573088" indent="-282575">
              <a:defRPr sz="1800"/>
            </a:lvl2pPr>
            <a:lvl3pPr marL="855663" indent="-282575">
              <a:defRPr sz="1800"/>
            </a:lvl3pPr>
            <a:lvl4pPr marL="1146175" indent="-282575">
              <a:defRPr sz="1800"/>
            </a:lvl4pPr>
            <a:lvl5pPr marL="1430338" indent="-282575">
              <a:defRPr sz="1800"/>
            </a:lvl5pPr>
            <a:lvl6pPr marL="1712913" indent="-282575">
              <a:defRPr sz="1800"/>
            </a:lvl6pPr>
            <a:lvl7pPr marL="2003425" indent="-282575">
              <a:defRPr sz="1800"/>
            </a:lvl7pPr>
            <a:lvl8pPr marL="2286000" indent="-282575">
              <a:defRPr sz="1800"/>
            </a:lvl8pPr>
            <a:lvl9pPr marL="2568575" indent="-282575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26106" y="2084293"/>
            <a:ext cx="3429000" cy="3639312"/>
          </a:xfrm>
        </p:spPr>
        <p:txBody>
          <a:bodyPr>
            <a:normAutofit/>
          </a:bodyPr>
          <a:lstStyle>
            <a:lvl1pPr marL="282575" indent="-282575">
              <a:defRPr sz="2000"/>
            </a:lvl1pPr>
            <a:lvl2pPr marL="573088" indent="-282575">
              <a:defRPr sz="1800"/>
            </a:lvl2pPr>
            <a:lvl3pPr marL="855663" indent="-282575">
              <a:defRPr sz="1800"/>
            </a:lvl3pPr>
            <a:lvl4pPr marL="1146175" indent="-282575">
              <a:defRPr sz="1800"/>
            </a:lvl4pPr>
            <a:lvl5pPr marL="1430338" indent="-282575">
              <a:defRPr sz="1800"/>
            </a:lvl5pPr>
            <a:lvl6pPr marL="1712913" indent="-282575">
              <a:defRPr sz="1800"/>
            </a:lvl6pPr>
            <a:lvl7pPr marL="2005013" indent="-282575">
              <a:defRPr sz="1800"/>
            </a:lvl7pPr>
            <a:lvl8pPr marL="2287588" indent="-282575">
              <a:defRPr sz="1800"/>
            </a:lvl8pPr>
            <a:lvl9pPr marL="2568575" indent="-280988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pageAccent-Ful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5313" y="1689847"/>
            <a:ext cx="7953375" cy="3048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1100" y="1839913"/>
            <a:ext cx="2743200" cy="903287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8200" y="2971800"/>
            <a:ext cx="3429000" cy="2751804"/>
          </a:xfrm>
        </p:spPr>
        <p:txBody>
          <a:bodyPr>
            <a:normAutofit/>
          </a:bodyPr>
          <a:lstStyle>
            <a:lvl1pPr marL="282575" indent="-282575">
              <a:defRPr sz="1800"/>
            </a:lvl1pPr>
            <a:lvl2pPr marL="573088" indent="-282575">
              <a:defRPr sz="1800"/>
            </a:lvl2pPr>
            <a:lvl3pPr marL="855663" indent="-282575">
              <a:defRPr sz="1800"/>
            </a:lvl3pPr>
            <a:lvl4pPr marL="1146175" indent="-282575">
              <a:defRPr sz="1800"/>
            </a:lvl4pPr>
            <a:lvl5pPr marL="1430338" indent="-284163">
              <a:defRPr sz="1800"/>
            </a:lvl5pPr>
            <a:lvl6pPr marL="1712913" indent="-282575">
              <a:defRPr sz="1600"/>
            </a:lvl6pPr>
            <a:lvl7pPr marL="2003425" indent="-282575">
              <a:defRPr sz="1600"/>
            </a:lvl7pPr>
            <a:lvl8pPr marL="2286000" indent="-282575">
              <a:defRPr sz="1600"/>
            </a:lvl8pPr>
            <a:lvl9pPr marL="2568575" indent="-282575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69006" y="1839913"/>
            <a:ext cx="2743200" cy="903287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26106" y="2971800"/>
            <a:ext cx="3429000" cy="2751804"/>
          </a:xfrm>
        </p:spPr>
        <p:txBody>
          <a:bodyPr>
            <a:normAutofit/>
          </a:bodyPr>
          <a:lstStyle>
            <a:lvl1pPr marL="282575" indent="-282575">
              <a:defRPr sz="1800"/>
            </a:lvl1pPr>
            <a:lvl2pPr marL="573088" indent="-282575">
              <a:defRPr sz="1800"/>
            </a:lvl2pPr>
            <a:lvl3pPr marL="855663" indent="-282575">
              <a:defRPr sz="1800"/>
            </a:lvl3pPr>
            <a:lvl4pPr marL="1146175" indent="-282575">
              <a:defRPr sz="1800"/>
            </a:lvl4pPr>
            <a:lvl5pPr marL="1430338" indent="-282575">
              <a:defRPr sz="1800"/>
            </a:lvl5pPr>
            <a:lvl6pPr marL="1712913" indent="-282575">
              <a:defRPr sz="1600"/>
            </a:lvl6pPr>
            <a:lvl7pPr marL="2003425" indent="-282575">
              <a:defRPr sz="1600"/>
            </a:lvl7pPr>
            <a:lvl8pPr marL="2286000" indent="-282575">
              <a:defRPr sz="1600"/>
            </a:lvl8pPr>
            <a:lvl9pPr marL="2568575" indent="-282575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050" name="Picture 2" descr="comparisonRul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47775" y="2686050"/>
            <a:ext cx="2609850" cy="133350"/>
          </a:xfrm>
          <a:prstGeom prst="rect">
            <a:avLst/>
          </a:prstGeom>
          <a:noFill/>
        </p:spPr>
      </p:pic>
      <p:pic>
        <p:nvPicPr>
          <p:cNvPr id="12" name="Picture 2" descr="comparisonRul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35681" y="2686050"/>
            <a:ext cx="2609850" cy="13335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pageAccent-Ful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5313" y="1689847"/>
            <a:ext cx="7953375" cy="3048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14400"/>
            <a:ext cx="3429000" cy="1371600"/>
          </a:xfrm>
        </p:spPr>
        <p:txBody>
          <a:bodyPr anchor="b">
            <a:noAutofit/>
          </a:bodyPr>
          <a:lstStyle>
            <a:lvl1pPr algn="ctr">
              <a:defRPr sz="3600" b="0"/>
            </a:lvl1pPr>
          </a:lstStyle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6106" y="914400"/>
            <a:ext cx="3429000" cy="4815841"/>
          </a:xfrm>
        </p:spPr>
        <p:txBody>
          <a:bodyPr>
            <a:normAutofit/>
          </a:bodyPr>
          <a:lstStyle>
            <a:lvl1pPr marL="341313" indent="-341313">
              <a:defRPr sz="2200"/>
            </a:lvl1pPr>
            <a:lvl2pPr marL="631825" indent="-284163">
              <a:defRPr sz="2000"/>
            </a:lvl2pPr>
            <a:lvl3pPr marL="914400" indent="-284163">
              <a:defRPr sz="1800"/>
            </a:lvl3pPr>
            <a:lvl4pPr marL="1196975" indent="-284163">
              <a:defRPr sz="1800"/>
            </a:lvl4pPr>
            <a:lvl5pPr marL="1487488" indent="-284163">
              <a:defRPr sz="1800"/>
            </a:lvl5pPr>
            <a:lvl6pPr marL="1770063" indent="-284163">
              <a:defRPr sz="1800"/>
            </a:lvl6pPr>
            <a:lvl7pPr marL="2060575" indent="-284163">
              <a:defRPr sz="1800"/>
            </a:lvl7pPr>
            <a:lvl8pPr marL="2344738" indent="-284163">
              <a:defRPr sz="1800"/>
            </a:lvl8pPr>
            <a:lvl9pPr marL="2627313" indent="-284163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2667001"/>
            <a:ext cx="3429000" cy="28956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074" name="Picture 2" descr="captionAcce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2326341"/>
            <a:ext cx="3429000" cy="240307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Edging.png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0100" y="381000"/>
            <a:ext cx="75438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84294"/>
            <a:ext cx="6949440" cy="3639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53200" y="6118412"/>
            <a:ext cx="2133600" cy="2754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628EAFA9-7502-42D3-9B79-C38E938C236F}" type="datetimeFigureOut">
              <a:rPr lang="en-US" smtClean="0"/>
              <a:pPr/>
              <a:t>4/22/2015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118412"/>
            <a:ext cx="2895600" cy="2754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43400" y="6118412"/>
            <a:ext cx="457200" cy="2754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2D57B0AA-AC8E-4463-ADAC-E87D09B82E4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5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SzPct val="100000"/>
        <a:buFont typeface="Wingdings" pitchFamily="2" charset="2"/>
        <a:buChar char="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1500"/>
        </a:spcBef>
        <a:buClr>
          <a:schemeClr val="tx1">
            <a:lumMod val="60000"/>
            <a:lumOff val="40000"/>
          </a:schemeClr>
        </a:buClr>
        <a:buSzPct val="100000"/>
        <a:buFont typeface="Wingdings" pitchFamily="2" charset="2"/>
        <a:buChar char="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1500"/>
        </a:spcBef>
        <a:buSzPct val="100000"/>
        <a:buFont typeface="Wingdings" pitchFamily="2" charset="2"/>
        <a:buChar char="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1500"/>
        </a:spcBef>
        <a:buClr>
          <a:schemeClr val="tx1">
            <a:lumMod val="60000"/>
            <a:lumOff val="40000"/>
          </a:schemeClr>
        </a:buClr>
        <a:buSzPct val="100000"/>
        <a:buFont typeface="Wingdings" pitchFamily="2" charset="2"/>
        <a:buChar char="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1500"/>
        </a:spcBef>
        <a:buSzPct val="100000"/>
        <a:buFont typeface="Wingdings" pitchFamily="2" charset="2"/>
        <a:buChar char="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indent="-457200" algn="l" defTabSz="914400" rtl="0" eaLnBrk="1" latinLnBrk="0" hangingPunct="1">
        <a:spcBef>
          <a:spcPts val="1500"/>
        </a:spcBef>
        <a:buClr>
          <a:schemeClr val="tx1">
            <a:lumMod val="60000"/>
            <a:lumOff val="40000"/>
          </a:schemeClr>
        </a:buClr>
        <a:buSzPct val="100000"/>
        <a:buFont typeface="Wingdings" pitchFamily="2" charset="2"/>
        <a:buChar char="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200400" indent="-457200" algn="l" defTabSz="914400" rtl="0" eaLnBrk="1" latinLnBrk="0" hangingPunct="1">
        <a:spcBef>
          <a:spcPts val="1500"/>
        </a:spcBef>
        <a:buSzPct val="100000"/>
        <a:buFont typeface="Wingdings" pitchFamily="2" charset="2"/>
        <a:buChar char=""/>
        <a:tabLst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657600" indent="-457200" algn="l" defTabSz="914400" rtl="0" eaLnBrk="1" latinLnBrk="0" hangingPunct="1">
        <a:spcBef>
          <a:spcPts val="1500"/>
        </a:spcBef>
        <a:buClr>
          <a:schemeClr val="tx1">
            <a:lumMod val="60000"/>
            <a:lumOff val="40000"/>
          </a:schemeClr>
        </a:buClr>
        <a:buSzPct val="100000"/>
        <a:buFont typeface="Wingdings" pitchFamily="2" charset="2"/>
        <a:buChar char=""/>
        <a:tabLst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4114800" indent="-457200" algn="l" defTabSz="914400" rtl="0" eaLnBrk="1" latinLnBrk="0" hangingPunct="1">
        <a:spcBef>
          <a:spcPts val="1500"/>
        </a:spcBef>
        <a:buSzPct val="100000"/>
        <a:buFont typeface="Wingdings" pitchFamily="2" charset="2"/>
        <a:buChar char=""/>
        <a:tabLst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6013" y="695503"/>
            <a:ext cx="6856326" cy="2791768"/>
          </a:xfrm>
        </p:spPr>
        <p:txBody>
          <a:bodyPr>
            <a:normAutofit fontScale="90000"/>
          </a:bodyPr>
          <a:lstStyle/>
          <a:p>
            <a:r>
              <a:rPr lang="en-US" sz="3200" u="sng" dirty="0" smtClean="0"/>
              <a:t/>
            </a:r>
            <a:br>
              <a:rPr lang="en-US" sz="3200" u="sng" dirty="0" smtClean="0"/>
            </a:br>
            <a:r>
              <a:rPr lang="en-US" sz="3200" u="sng" dirty="0"/>
              <a:t/>
            </a:r>
            <a:br>
              <a:rPr lang="en-US" sz="3200" u="sng" dirty="0"/>
            </a:br>
            <a:r>
              <a:rPr lang="en-US" sz="3200" u="sng" dirty="0" smtClean="0"/>
              <a:t>BRANCH</a:t>
            </a:r>
            <a:r>
              <a:rPr lang="en-US" sz="3200" dirty="0" smtClean="0"/>
              <a:t> : B.TECH C.S</a:t>
            </a:r>
            <a:br>
              <a:rPr lang="en-US" sz="3200" dirty="0" smtClean="0"/>
            </a:br>
            <a:r>
              <a:rPr lang="en-US" sz="3200" u="sng" dirty="0" smtClean="0"/>
              <a:t>DIVISION</a:t>
            </a:r>
            <a:r>
              <a:rPr lang="en-US" sz="3200" dirty="0" smtClean="0"/>
              <a:t> : B</a:t>
            </a:r>
            <a:br>
              <a:rPr lang="en-US" sz="3200" dirty="0" smtClean="0"/>
            </a:br>
            <a:r>
              <a:rPr lang="en-US" sz="3200" u="sng" dirty="0" smtClean="0"/>
              <a:t>BATCH</a:t>
            </a:r>
            <a:r>
              <a:rPr lang="en-US" sz="3200" dirty="0" smtClean="0"/>
              <a:t> : B-1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16013" y="3487270"/>
            <a:ext cx="7067980" cy="2157381"/>
          </a:xfrm>
        </p:spPr>
        <p:txBody>
          <a:bodyPr>
            <a:normAutofit/>
          </a:bodyPr>
          <a:lstStyle/>
          <a:p>
            <a:r>
              <a:rPr lang="en-US" sz="3300" u="sng" smtClean="0"/>
              <a:t>TEAM </a:t>
            </a:r>
            <a:r>
              <a:rPr lang="en-US" sz="3300" u="sng" dirty="0" smtClean="0"/>
              <a:t>MEMBERS</a:t>
            </a:r>
          </a:p>
          <a:p>
            <a:pPr marL="457200" indent="-457200" algn="l">
              <a:buAutoNum type="arabicPeriod"/>
            </a:pPr>
            <a:r>
              <a:rPr lang="en-US" dirty="0" smtClean="0"/>
              <a:t>SMIT DOSHI</a:t>
            </a:r>
          </a:p>
          <a:p>
            <a:pPr marL="457200" indent="-457200" algn="l">
              <a:buAutoNum type="arabicPeriod"/>
            </a:pPr>
            <a:r>
              <a:rPr lang="en-US" dirty="0" smtClean="0"/>
              <a:t>REETIKA CHAUDHARY</a:t>
            </a:r>
          </a:p>
          <a:p>
            <a:pPr marL="457200" indent="-457200" algn="l">
              <a:buAutoNum type="arabicPeriod"/>
            </a:pPr>
            <a:r>
              <a:rPr lang="en-US" dirty="0" smtClean="0"/>
              <a:t>PRAYASHI BOHRA</a:t>
            </a:r>
          </a:p>
          <a:p>
            <a:pPr marL="457200" indent="-457200" algn="l">
              <a:buAutoNum type="arabicPeriod"/>
            </a:pPr>
            <a:r>
              <a:rPr lang="en-US" dirty="0" smtClean="0"/>
              <a:t>DEEPAK DEWANI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78193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SPINNER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Spinners provide a quick way to select one value from a set. In the default state, a spinner shows its currently selected value</a:t>
            </a:r>
            <a:r>
              <a:rPr lang="en-IN" dirty="0" smtClean="0"/>
              <a:t>.</a:t>
            </a:r>
          </a:p>
          <a:p>
            <a:pPr marL="0" indent="0">
              <a:buNone/>
            </a:pPr>
            <a:endParaRPr lang="en-IN" dirty="0" smtClean="0"/>
          </a:p>
          <a:p>
            <a:r>
              <a:rPr lang="en-IN" dirty="0" smtClean="0"/>
              <a:t> </a:t>
            </a:r>
            <a:r>
              <a:rPr lang="en-IN" dirty="0"/>
              <a:t>Touching the spinner displays a dropdown menu with all other available values, from which the user can select a new one</a:t>
            </a:r>
            <a:r>
              <a:rPr lang="en-IN" dirty="0" smtClean="0"/>
              <a:t>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670665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_2015-04-22-09-33-06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19721" r="-119721"/>
          <a:stretch>
            <a:fillRect/>
          </a:stretch>
        </p:blipFill>
        <p:spPr>
          <a:xfrm>
            <a:off x="364814" y="1148348"/>
            <a:ext cx="8188052" cy="4575616"/>
          </a:xfrm>
        </p:spPr>
      </p:pic>
    </p:spTree>
    <p:extLst>
      <p:ext uri="{BB962C8B-B14F-4D97-AF65-F5344CB8AC3E}">
        <p14:creationId xmlns:p14="http://schemas.microsoft.com/office/powerpoint/2010/main" xmlns="" val="144559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_2015-04-22-09-38-38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19721" r="-119721"/>
          <a:stretch>
            <a:fillRect/>
          </a:stretch>
        </p:blipFill>
        <p:spPr>
          <a:xfrm>
            <a:off x="378325" y="770068"/>
            <a:ext cx="8444773" cy="4953896"/>
          </a:xfrm>
        </p:spPr>
      </p:pic>
    </p:spTree>
    <p:extLst>
      <p:ext uri="{BB962C8B-B14F-4D97-AF65-F5344CB8AC3E}">
        <p14:creationId xmlns:p14="http://schemas.microsoft.com/office/powerpoint/2010/main" xmlns="" val="352265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You can add spinner to your layout with spinner object.</a:t>
            </a:r>
          </a:p>
          <a:p>
            <a:r>
              <a:rPr lang="en-IN" dirty="0" smtClean="0"/>
              <a:t>You should usually do so in your XML layout with a &lt;spinner&gt; element.</a:t>
            </a:r>
          </a:p>
          <a:p>
            <a:r>
              <a:rPr lang="en-IN" dirty="0" smtClean="0"/>
              <a:t>Example:                                           </a:t>
            </a:r>
          </a:p>
          <a:p>
            <a:pPr marL="0" lvl="0" indent="0">
              <a:buNone/>
            </a:pPr>
            <a:r>
              <a:rPr lang="en-US" sz="1100" dirty="0" smtClean="0">
                <a:solidFill>
                  <a:srgbClr val="8822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&lt;</a:t>
            </a:r>
            <a:r>
              <a:rPr lang="en-US" sz="1100" dirty="0" smtClean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spinner</a:t>
            </a:r>
            <a:r>
              <a:rPr lang="en-US" sz="1100" dirty="0">
                <a:solidFill>
                  <a:srgbClr val="8822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endParaRPr lang="en-US" sz="1100" dirty="0" smtClean="0">
              <a:solidFill>
                <a:srgbClr val="88228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>
              <a:buNone/>
            </a:pPr>
            <a:r>
              <a:rPr lang="en-US" sz="1100" dirty="0">
                <a:solidFill>
                  <a:srgbClr val="8822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smtClean="0">
                <a:solidFill>
                  <a:srgbClr val="8822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100" dirty="0" err="1" smtClean="0">
                <a:solidFill>
                  <a:srgbClr val="8822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android:id</a:t>
            </a:r>
            <a:r>
              <a:rPr lang="en-US" sz="11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100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"@+id/</a:t>
            </a:r>
            <a:r>
              <a:rPr lang="en-US" sz="1100" dirty="0" err="1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planets_spinner</a:t>
            </a:r>
            <a:r>
              <a:rPr lang="en-US" sz="1100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US" sz="1100" dirty="0" err="1">
                <a:solidFill>
                  <a:srgbClr val="8822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android:layout_width</a:t>
            </a:r>
            <a:r>
              <a:rPr lang="en-US" sz="11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100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 err="1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fill_parent</a:t>
            </a:r>
            <a:r>
              <a:rPr lang="en-US" sz="1100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US" sz="1100" dirty="0" err="1">
                <a:solidFill>
                  <a:srgbClr val="8822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android:layout_height</a:t>
            </a:r>
            <a:r>
              <a:rPr lang="en-US" sz="11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100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 err="1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wrap_content</a:t>
            </a:r>
            <a:r>
              <a:rPr lang="en-US" sz="1100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1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solidFill>
                  <a:srgbClr val="0000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/&gt;</a:t>
            </a:r>
            <a:r>
              <a:rPr lang="en-US" sz="1100" dirty="0"/>
              <a:t> </a:t>
            </a:r>
            <a:endParaRPr lang="en-US" sz="11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7" name="Picture 2" descr="http://2.bp.blogspot.com/-t_r6d4OBbME/UNr3bSRKT5I/AAAAAAAAAl4/6ZAFL6em6a4/s1600/spinne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058384" y="3142033"/>
            <a:ext cx="3285516" cy="327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646335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Toasts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A toast provides simple feedback about an operation in a small popup</a:t>
            </a:r>
            <a:r>
              <a:rPr lang="en-IN" dirty="0" smtClean="0"/>
              <a:t>.</a:t>
            </a:r>
          </a:p>
          <a:p>
            <a:pPr marL="0" indent="0">
              <a:buNone/>
            </a:pPr>
            <a:endParaRPr lang="en-IN" dirty="0" smtClean="0"/>
          </a:p>
          <a:p>
            <a:r>
              <a:rPr lang="en-IN" dirty="0" smtClean="0"/>
              <a:t> </a:t>
            </a:r>
            <a:r>
              <a:rPr lang="en-IN" dirty="0"/>
              <a:t>It only fills the amount of space required for the message and the current activity remains visible and interactive. </a:t>
            </a:r>
            <a:br>
              <a:rPr lang="en-IN" dirty="0"/>
            </a:br>
            <a:endParaRPr lang="en-IN" dirty="0" smtClean="0"/>
          </a:p>
          <a:p>
            <a:r>
              <a:rPr lang="en-IN" dirty="0" smtClean="0"/>
              <a:t>Its just like a draft message and they automatically </a:t>
            </a:r>
            <a:r>
              <a:rPr lang="en-IN" dirty="0"/>
              <a:t>disappear after a timeout.</a:t>
            </a:r>
          </a:p>
          <a:p>
            <a:endParaRPr lang="en-IN" dirty="0" smtClean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131078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For example, navigating away from an email before you send it triggers a  Draft saved" toast to let you know that you can continue editing later. </a:t>
            </a:r>
          </a:p>
          <a:p>
            <a:r>
              <a:rPr lang="en-IN" dirty="0"/>
              <a:t>If user response to a status message                                 is required, consider instead                                              using a notification .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  <p:pic>
        <p:nvPicPr>
          <p:cNvPr id="7" name="Picture 2" descr="http://developer.android.com/images/toast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855845" y="3367033"/>
            <a:ext cx="3190875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672597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Syntax </a:t>
            </a:r>
            <a:endParaRPr lang="en-IN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958174" y="2430679"/>
            <a:ext cx="6303523" cy="2283908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sz="900" dirty="0" smtClean="0">
              <a:solidFill>
                <a:srgbClr val="6600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sz="900" dirty="0">
              <a:solidFill>
                <a:srgbClr val="6600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900" dirty="0" smtClean="0">
                <a:solidFill>
                  <a:srgbClr val="66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endParaRPr lang="en-US" sz="900" dirty="0">
              <a:solidFill>
                <a:srgbClr val="660066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n-US" sz="1400" dirty="0">
                <a:solidFill>
                  <a:srgbClr val="66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smtClean="0">
                <a:solidFill>
                  <a:srgbClr val="66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Context</a:t>
            </a:r>
            <a:r>
              <a:rPr lang="en-US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context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getApplicationContext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400" dirty="0" err="1" smtClean="0">
                <a:solidFill>
                  <a:srgbClr val="66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CharSequence</a:t>
            </a:r>
            <a:r>
              <a:rPr lang="en-US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text 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88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"Hello toast!"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400" dirty="0" err="1" smtClean="0">
                <a:solidFill>
                  <a:srgbClr val="00008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duration 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66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Toast</a:t>
            </a:r>
            <a:r>
              <a:rPr lang="en-US" sz="1400" dirty="0" err="1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LENGTH_SHORT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400" dirty="0" smtClean="0">
                <a:solidFill>
                  <a:srgbClr val="66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Toast</a:t>
            </a:r>
            <a:r>
              <a:rPr lang="en-US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toast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solidFill>
                  <a:srgbClr val="66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Toast</a:t>
            </a:r>
            <a:r>
              <a:rPr lang="en-US" sz="1400" dirty="0" err="1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makeText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context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text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duration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4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toast</a:t>
            </a:r>
            <a:r>
              <a:rPr lang="en-US" sz="1400" dirty="0" err="1" smtClean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1400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r>
              <a:rPr lang="en-US" sz="1400" dirty="0">
                <a:solidFill>
                  <a:srgbClr val="66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r>
              <a:rPr lang="en-US" sz="1400" dirty="0"/>
              <a:t> </a:t>
            </a:r>
            <a:endParaRPr lang="en-US" sz="14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85546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SHARED PREFERENCES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Shared Preferences allow you to save and retrieve data in the form of </a:t>
            </a:r>
            <a:r>
              <a:rPr lang="en-IN" dirty="0" smtClean="0"/>
              <a:t>key-value </a:t>
            </a:r>
            <a:r>
              <a:rPr lang="en-IN" dirty="0"/>
              <a:t>pair.</a:t>
            </a:r>
          </a:p>
          <a:p>
            <a:r>
              <a:rPr lang="en-IN" dirty="0"/>
              <a:t>In order to use shared preferences , you have to call a method getSharedPreferences() that returns a SharedPreference instance </a:t>
            </a:r>
            <a:r>
              <a:rPr lang="en-IN" dirty="0" smtClean="0"/>
              <a:t>pointing </a:t>
            </a:r>
            <a:r>
              <a:rPr lang="en-IN" dirty="0"/>
              <a:t>to the file that contains the values of preferences.</a:t>
            </a:r>
          </a:p>
          <a:p>
            <a:r>
              <a:rPr lang="en-US" sz="2400" dirty="0" smtClean="0">
                <a:solidFill>
                  <a:srgbClr val="7F0055"/>
                </a:solidFill>
                <a:latin typeface="Arial Unicode MS" panose="020B0604020202020204" pitchFamily="34" charset="-128"/>
              </a:rPr>
              <a:t>Syntax</a:t>
            </a:r>
            <a:r>
              <a:rPr lang="en-US" sz="1700" dirty="0" smtClean="0">
                <a:solidFill>
                  <a:srgbClr val="7F0055"/>
                </a:solidFill>
                <a:latin typeface="Arial Unicode MS" panose="020B0604020202020204" pitchFamily="34" charset="-128"/>
              </a:rPr>
              <a:t>: </a:t>
            </a:r>
          </a:p>
          <a:p>
            <a:pPr marL="0" indent="0">
              <a:buNone/>
            </a:pPr>
            <a:r>
              <a:rPr lang="en-US" sz="1700" dirty="0" smtClean="0">
                <a:solidFill>
                  <a:srgbClr val="7F0055"/>
                </a:solidFill>
                <a:latin typeface="Arial Unicode MS" panose="020B0604020202020204" pitchFamily="34" charset="-128"/>
              </a:rPr>
              <a:t>Editor</a:t>
            </a:r>
            <a:r>
              <a:rPr lang="en-US" sz="1700" dirty="0" smtClean="0">
                <a:solidFill>
                  <a:srgbClr val="000000"/>
                </a:solidFill>
                <a:latin typeface="Arial Unicode MS" panose="020B0604020202020204" pitchFamily="34" charset="-128"/>
              </a:rPr>
              <a:t> </a:t>
            </a:r>
            <a:r>
              <a:rPr lang="en-US" sz="1700" dirty="0">
                <a:solidFill>
                  <a:srgbClr val="000000"/>
                </a:solidFill>
                <a:latin typeface="Arial Unicode MS" panose="020B0604020202020204" pitchFamily="34" charset="-128"/>
              </a:rPr>
              <a:t>editor </a:t>
            </a:r>
            <a:r>
              <a:rPr lang="en-US" sz="1700" dirty="0">
                <a:solidFill>
                  <a:srgbClr val="666600"/>
                </a:solidFill>
                <a:latin typeface="Arial Unicode MS" panose="020B0604020202020204" pitchFamily="34" charset="-128"/>
              </a:rPr>
              <a:t>=</a:t>
            </a:r>
            <a:r>
              <a:rPr lang="en-US" sz="1700" dirty="0">
                <a:solidFill>
                  <a:srgbClr val="000000"/>
                </a:solidFill>
                <a:latin typeface="Arial Unicode MS" panose="020B0604020202020204" pitchFamily="34" charset="-128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sharedpreferences</a:t>
            </a:r>
            <a:r>
              <a:rPr lang="en-US" sz="1700" dirty="0" err="1">
                <a:solidFill>
                  <a:srgbClr val="666600"/>
                </a:solidFill>
                <a:latin typeface="Arial Unicode MS" panose="020B0604020202020204" pitchFamily="34" charset="-128"/>
              </a:rPr>
              <a:t>.</a:t>
            </a:r>
            <a:r>
              <a:rPr lang="en-US" sz="1700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edit</a:t>
            </a:r>
            <a:r>
              <a:rPr lang="en-US" sz="1700" dirty="0">
                <a:solidFill>
                  <a:srgbClr val="666600"/>
                </a:solidFill>
                <a:latin typeface="Arial Unicode MS" panose="020B0604020202020204" pitchFamily="34" charset="-128"/>
              </a:rPr>
              <a:t>();</a:t>
            </a:r>
            <a:r>
              <a:rPr lang="en-US" sz="1700" dirty="0">
                <a:solidFill>
                  <a:srgbClr val="000000"/>
                </a:solidFill>
                <a:latin typeface="Arial Unicode MS" panose="020B0604020202020204" pitchFamily="34" charset="-128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editor</a:t>
            </a:r>
            <a:r>
              <a:rPr lang="en-US" sz="1700" dirty="0" err="1">
                <a:solidFill>
                  <a:srgbClr val="666600"/>
                </a:solidFill>
                <a:latin typeface="Arial Unicode MS" panose="020B0604020202020204" pitchFamily="34" charset="-128"/>
              </a:rPr>
              <a:t>.</a:t>
            </a:r>
            <a:r>
              <a:rPr lang="en-US" sz="1700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putString</a:t>
            </a:r>
            <a:r>
              <a:rPr lang="en-US" sz="1700" dirty="0">
                <a:solidFill>
                  <a:srgbClr val="666600"/>
                </a:solidFill>
                <a:latin typeface="Arial Unicode MS" panose="020B0604020202020204" pitchFamily="34" charset="-128"/>
              </a:rPr>
              <a:t>(</a:t>
            </a:r>
            <a:r>
              <a:rPr lang="en-US" sz="1700" dirty="0">
                <a:solidFill>
                  <a:srgbClr val="008800"/>
                </a:solidFill>
                <a:latin typeface="Arial Unicode MS" panose="020B0604020202020204" pitchFamily="34" charset="-128"/>
              </a:rPr>
              <a:t>"key"</a:t>
            </a:r>
            <a:r>
              <a:rPr lang="en-US" sz="1700" dirty="0">
                <a:solidFill>
                  <a:srgbClr val="666600"/>
                </a:solidFill>
                <a:latin typeface="Arial Unicode MS" panose="020B0604020202020204" pitchFamily="34" charset="-128"/>
              </a:rPr>
              <a:t>,</a:t>
            </a:r>
            <a:r>
              <a:rPr lang="en-US" sz="1700" dirty="0">
                <a:solidFill>
                  <a:srgbClr val="000000"/>
                </a:solidFill>
                <a:latin typeface="Arial Unicode MS" panose="020B0604020202020204" pitchFamily="34" charset="-128"/>
              </a:rPr>
              <a:t> </a:t>
            </a:r>
            <a:r>
              <a:rPr lang="en-US" sz="1700" dirty="0">
                <a:solidFill>
                  <a:srgbClr val="008800"/>
                </a:solidFill>
                <a:latin typeface="Arial Unicode MS" panose="020B0604020202020204" pitchFamily="34" charset="-128"/>
              </a:rPr>
              <a:t>"value"</a:t>
            </a:r>
            <a:r>
              <a:rPr lang="en-US" sz="1700" dirty="0">
                <a:solidFill>
                  <a:srgbClr val="666600"/>
                </a:solidFill>
                <a:latin typeface="Arial Unicode MS" panose="020B0604020202020204" pitchFamily="34" charset="-128"/>
              </a:rPr>
              <a:t>);</a:t>
            </a:r>
            <a:r>
              <a:rPr lang="en-US" sz="1700" dirty="0">
                <a:solidFill>
                  <a:srgbClr val="000000"/>
                </a:solidFill>
                <a:latin typeface="Arial Unicode MS" panose="020B0604020202020204" pitchFamily="34" charset="-128"/>
              </a:rPr>
              <a:t> </a:t>
            </a:r>
            <a:r>
              <a:rPr lang="en-US" sz="1700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editor</a:t>
            </a:r>
            <a:r>
              <a:rPr lang="en-US" sz="1700" dirty="0" err="1">
                <a:solidFill>
                  <a:srgbClr val="666600"/>
                </a:solidFill>
                <a:latin typeface="Arial Unicode MS" panose="020B0604020202020204" pitchFamily="34" charset="-128"/>
              </a:rPr>
              <a:t>.</a:t>
            </a:r>
            <a:r>
              <a:rPr lang="en-US" sz="1700" dirty="0" err="1">
                <a:solidFill>
                  <a:srgbClr val="000000"/>
                </a:solidFill>
                <a:latin typeface="Arial Unicode MS" panose="020B0604020202020204" pitchFamily="34" charset="-128"/>
              </a:rPr>
              <a:t>commit</a:t>
            </a:r>
            <a:r>
              <a:rPr lang="en-US" sz="1700" dirty="0">
                <a:solidFill>
                  <a:srgbClr val="666600"/>
                </a:solidFill>
                <a:latin typeface="Arial Unicode MS" panose="020B0604020202020204" pitchFamily="34" charset="-128"/>
              </a:rPr>
              <a:t>();</a:t>
            </a:r>
            <a:endParaRPr lang="en-IN" sz="1700" dirty="0"/>
          </a:p>
        </p:txBody>
      </p:sp>
    </p:spTree>
    <p:extLst>
      <p:ext uri="{BB962C8B-B14F-4D97-AF65-F5344CB8AC3E}">
        <p14:creationId xmlns:p14="http://schemas.microsoft.com/office/powerpoint/2010/main" xmlns="" val="1220626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You can save something in the </a:t>
            </a:r>
            <a:r>
              <a:rPr lang="en-IN" dirty="0" err="1"/>
              <a:t>sharedpreferences</a:t>
            </a:r>
            <a:r>
              <a:rPr lang="en-IN" dirty="0"/>
              <a:t> by using </a:t>
            </a:r>
            <a:r>
              <a:rPr lang="en-IN" dirty="0" err="1"/>
              <a:t>SharedPreferences.Editor</a:t>
            </a:r>
            <a:r>
              <a:rPr lang="en-IN" dirty="0"/>
              <a:t> class. You will call the edit method of </a:t>
            </a:r>
            <a:r>
              <a:rPr lang="en-IN" dirty="0" err="1"/>
              <a:t>SharedPreference</a:t>
            </a:r>
            <a:r>
              <a:rPr lang="en-IN" dirty="0"/>
              <a:t> instance and will </a:t>
            </a:r>
            <a:r>
              <a:rPr lang="en-IN" dirty="0" err="1"/>
              <a:t>recieve</a:t>
            </a:r>
            <a:r>
              <a:rPr lang="en-IN" dirty="0"/>
              <a:t> it in an editor object</a:t>
            </a:r>
          </a:p>
        </p:txBody>
      </p:sp>
    </p:spTree>
    <p:extLst>
      <p:ext uri="{BB962C8B-B14F-4D97-AF65-F5344CB8AC3E}">
        <p14:creationId xmlns:p14="http://schemas.microsoft.com/office/powerpoint/2010/main" xmlns="" val="308114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352791"/>
            <a:ext cx="7543800" cy="1731503"/>
          </a:xfr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>
              <a:lnSpc>
                <a:spcPct val="50000"/>
              </a:lnSpc>
            </a:pPr>
            <a:r>
              <a:rPr lang="en-US" sz="3600" b="1" dirty="0" smtClean="0"/>
              <a:t/>
            </a:r>
            <a:br>
              <a:rPr lang="en-US" sz="3600" b="1" dirty="0" smtClean="0"/>
            </a:br>
            <a:r>
              <a:rPr lang="en-US" sz="3600" b="1" dirty="0" smtClean="0"/>
              <a:t>FUTURE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06048"/>
            <a:ext cx="6949440" cy="3639670"/>
          </a:xfrm>
        </p:spPr>
        <p:txBody>
          <a:bodyPr>
            <a:normAutofit/>
          </a:bodyPr>
          <a:lstStyle/>
          <a:p>
            <a:pPr lvl="0"/>
            <a:r>
              <a:rPr lang="en-US" sz="2000" dirty="0"/>
              <a:t>Application will allow to set budget as well as allow to set limit of the budget.</a:t>
            </a:r>
          </a:p>
          <a:p>
            <a:r>
              <a:rPr lang="en-US" sz="2000" dirty="0" smtClean="0"/>
              <a:t>It can be used for maintaining the records of your expenditure.</a:t>
            </a:r>
          </a:p>
          <a:p>
            <a:r>
              <a:rPr lang="en-US" sz="2000" dirty="0" smtClean="0"/>
              <a:t>It might have this especial provision in which you save the total expenditure for the month and the application will inform the user if it’s exceeding the limit.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2855495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EXPENSE MANAGER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 budget manager is an </a:t>
            </a:r>
            <a:r>
              <a:rPr lang="en-US" sz="2800" dirty="0"/>
              <a:t>application</a:t>
            </a:r>
            <a:r>
              <a:rPr lang="en-US" sz="2800" dirty="0" smtClean="0"/>
              <a:t>            (or a tool) that helps us to calculate and maintain our expenditure, monthly, weekly, or even daily.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3688125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400" dirty="0"/>
              <a:t>It allows to view data category wise.</a:t>
            </a:r>
          </a:p>
          <a:p>
            <a:r>
              <a:rPr lang="en-US" sz="2400" dirty="0"/>
              <a:t>It represent the data using line chart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24243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000" dirty="0" smtClean="0"/>
              <a:t>THANKYOU!</a:t>
            </a:r>
          </a:p>
        </p:txBody>
      </p:sp>
    </p:spTree>
    <p:extLst>
      <p:ext uri="{BB962C8B-B14F-4D97-AF65-F5344CB8AC3E}">
        <p14:creationId xmlns:p14="http://schemas.microsoft.com/office/powerpoint/2010/main" xmlns="" val="79588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Everyone faces a lot of problem to maintain their budget and stick to it. Therefore, the budget manager is </a:t>
            </a:r>
            <a:r>
              <a:rPr lang="en-US" sz="3200" dirty="0" smtClean="0"/>
              <a:t>an application </a:t>
            </a:r>
            <a:r>
              <a:rPr lang="en-US" sz="3200" dirty="0"/>
              <a:t>which calculates their expenses and </a:t>
            </a:r>
            <a:r>
              <a:rPr lang="en-US" sz="3200" dirty="0" smtClean="0"/>
              <a:t>maintains </a:t>
            </a:r>
            <a:r>
              <a:rPr lang="en-US" sz="3200" dirty="0"/>
              <a:t>a record </a:t>
            </a:r>
            <a:r>
              <a:rPr lang="en-US" sz="3200" dirty="0" smtClean="0"/>
              <a:t>of </a:t>
            </a:r>
            <a:r>
              <a:rPr lang="en-US" sz="3200" dirty="0"/>
              <a:t>it. By this the user has a thing less to worry about!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00833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smtClean="0"/>
              <a:t>DESCRIPTION(</a:t>
            </a:r>
            <a:r>
              <a:rPr lang="en-US" dirty="0" err="1" smtClean="0"/>
              <a:t>Contd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In the initial attempt of the app, it calculates the expenses in different categories out of </a:t>
            </a:r>
            <a:r>
              <a:rPr lang="en-US" sz="3000" dirty="0" smtClean="0"/>
              <a:t>our </a:t>
            </a:r>
            <a:r>
              <a:rPr lang="en-US" sz="3000" dirty="0"/>
              <a:t>budget stored monthly and then displays </a:t>
            </a:r>
            <a:r>
              <a:rPr lang="en-US" sz="3000" dirty="0" smtClean="0"/>
              <a:t>it accordingly.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50840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print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en-US" sz="4400" u="sng" dirty="0" smtClean="0"/>
              <a:t>FUNCTIONALITY IN BRIEF</a:t>
            </a:r>
            <a:endParaRPr lang="en-US" sz="44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 the initial attempt of the app, it calculates the expenses in different categories out of our budget stored monthly and then displays it accordingly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The application allows the user to select different categories for the budget.</a:t>
            </a:r>
          </a:p>
          <a:p>
            <a:r>
              <a:rPr lang="en-US" sz="2400" dirty="0" smtClean="0"/>
              <a:t>There are two pages in the application which are explained in the next slides.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="" val="3599830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PAGE “1”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page 1 of the application, the user enters his/her monthly income in the income text-field.</a:t>
            </a:r>
          </a:p>
          <a:p>
            <a:r>
              <a:rPr lang="en-US" dirty="0" smtClean="0"/>
              <a:t>Following the income, the user enters his/her total expenses in the expense field.</a:t>
            </a:r>
          </a:p>
          <a:p>
            <a:r>
              <a:rPr lang="en-US" dirty="0" smtClean="0"/>
              <a:t>The applications will then calculate remaining expense amount for the user and displays it on the screen.</a:t>
            </a:r>
          </a:p>
          <a:p>
            <a:r>
              <a:rPr lang="en-US" dirty="0" smtClean="0"/>
              <a:t>After this, the user then has the option to select his desired category to enter the expense for.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33981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_2015-04-22-09-32-48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5556" r="-5556"/>
          <a:stretch>
            <a:fillRect/>
          </a:stretch>
        </p:blipFill>
        <p:spPr>
          <a:xfrm>
            <a:off x="3202258" y="1338789"/>
            <a:ext cx="2819393" cy="4511029"/>
          </a:xfrm>
        </p:spPr>
      </p:pic>
    </p:spTree>
    <p:extLst>
      <p:ext uri="{BB962C8B-B14F-4D97-AF65-F5344CB8AC3E}">
        <p14:creationId xmlns:p14="http://schemas.microsoft.com/office/powerpoint/2010/main" xmlns="" val="148140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PAGE “2”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The application uses spinners and toast(explained later) on page 2.</a:t>
            </a:r>
            <a:endParaRPr lang="en-IN" dirty="0" smtClean="0"/>
          </a:p>
          <a:p>
            <a:r>
              <a:rPr lang="en-IN" dirty="0" smtClean="0"/>
              <a:t>Page 2 is all about selecting different </a:t>
            </a:r>
            <a:r>
              <a:rPr lang="en-IN" dirty="0" smtClean="0"/>
              <a:t>categories to enter the expense </a:t>
            </a:r>
            <a:r>
              <a:rPr lang="en-IN" dirty="0" smtClean="0"/>
              <a:t>.</a:t>
            </a:r>
          </a:p>
          <a:p>
            <a:r>
              <a:rPr lang="en-IN" dirty="0" smtClean="0"/>
              <a:t>User can select a category accordingly like food ,drink, </a:t>
            </a:r>
            <a:r>
              <a:rPr lang="en-IN" dirty="0" smtClean="0"/>
              <a:t>fuel</a:t>
            </a:r>
            <a:r>
              <a:rPr lang="en-IN" dirty="0" smtClean="0"/>
              <a:t> </a:t>
            </a:r>
            <a:r>
              <a:rPr lang="en-IN" dirty="0" smtClean="0"/>
              <a:t>etc</a:t>
            </a:r>
            <a:r>
              <a:rPr lang="en-IN" dirty="0" smtClean="0"/>
              <a:t>.</a:t>
            </a:r>
          </a:p>
          <a:p>
            <a:r>
              <a:rPr lang="en-IN" dirty="0" smtClean="0"/>
              <a:t>After selecting the category, the user enters the expense for the selected category.</a:t>
            </a:r>
            <a:r>
              <a:rPr lang="en-IN" dirty="0" smtClean="0"/>
              <a:t/>
            </a:r>
            <a:br>
              <a:rPr lang="en-IN" dirty="0" smtClean="0"/>
            </a:b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xmlns="" val="56345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shot_2015-04-22-09-38-01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119721" r="-119721"/>
          <a:stretch>
            <a:fillRect/>
          </a:stretch>
        </p:blipFill>
        <p:spPr>
          <a:xfrm>
            <a:off x="567489" y="1567158"/>
            <a:ext cx="7728656" cy="4818796"/>
          </a:xfrm>
        </p:spPr>
      </p:pic>
    </p:spTree>
    <p:extLst>
      <p:ext uri="{BB962C8B-B14F-4D97-AF65-F5344CB8AC3E}">
        <p14:creationId xmlns:p14="http://schemas.microsoft.com/office/powerpoint/2010/main" xmlns="" val="161951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Relationship Id="rId4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Formal">
  <a:themeElements>
    <a:clrScheme name="Formal">
      <a:dk1>
        <a:srgbClr val="534239"/>
      </a:dk1>
      <a:lt1>
        <a:srgbClr val="FFFFFF"/>
      </a:lt1>
      <a:dk2>
        <a:srgbClr val="3D3A48"/>
      </a:dk2>
      <a:lt2>
        <a:srgbClr val="E1DFD1"/>
      </a:lt2>
      <a:accent1>
        <a:srgbClr val="907F76"/>
      </a:accent1>
      <a:accent2>
        <a:srgbClr val="A46645"/>
      </a:accent2>
      <a:accent3>
        <a:srgbClr val="CD9C47"/>
      </a:accent3>
      <a:accent4>
        <a:srgbClr val="9A92CD"/>
      </a:accent4>
      <a:accent5>
        <a:srgbClr val="7D639B"/>
      </a:accent5>
      <a:accent6>
        <a:srgbClr val="733678"/>
      </a:accent6>
      <a:hlink>
        <a:srgbClr val="A84914"/>
      </a:hlink>
      <a:folHlink>
        <a:srgbClr val="B25672"/>
      </a:folHlink>
    </a:clrScheme>
    <a:fontScheme name="Formal">
      <a:majorFont>
        <a:latin typeface="Garamond"/>
        <a:ea typeface=""/>
        <a:cs typeface=""/>
        <a:font script="Jpan" typeface="ヒラギノ明朝 Pro W3"/>
        <a:font script="Hans" typeface="宋体"/>
        <a:font script="Hant" typeface="新細明體"/>
      </a:majorFont>
      <a:minorFont>
        <a:latin typeface="Garamond"/>
        <a:ea typeface=""/>
        <a:cs typeface=""/>
        <a:font script="Jpan" typeface="ヒラギノ明朝 Pro W3"/>
        <a:font script="Hans" typeface="宋体"/>
        <a:font script="Hant" typeface="新細明體"/>
      </a:minorFont>
    </a:fontScheme>
    <a:fmtScheme name="Formal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60000"/>
                <a:satMod val="200000"/>
              </a:schemeClr>
              <a:schemeClr val="phClr">
                <a:shade val="90000"/>
                <a:satMod val="150000"/>
              </a:schemeClr>
            </a:duotone>
          </a:blip>
          <a:tile tx="0" ty="0" sx="50000" sy="5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80000"/>
                <a:satMod val="135000"/>
              </a:schemeClr>
              <a:schemeClr val="phClr">
                <a:shade val="80000"/>
                <a:satMod val="150000"/>
              </a:schemeClr>
            </a:duotone>
          </a:blip>
          <a:tile tx="0" ty="0" sx="65000" sy="65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>
              <a:shade val="90000"/>
              <a:alpha val="90000"/>
            </a:schemeClr>
          </a:solidFill>
          <a:prstDash val="solid"/>
          <a:miter/>
        </a:ln>
        <a:ln w="38100" cap="flat" cmpd="sng" algn="ctr">
          <a:solidFill>
            <a:schemeClr val="phClr">
              <a:shade val="85000"/>
              <a:alpha val="90000"/>
              <a:satMod val="125000"/>
            </a:schemeClr>
          </a:solidFill>
          <a:prstDash val="solid"/>
          <a:miter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88900" dist="38100" dir="5400000" sx="101000" sy="101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morning" dir="t">
              <a:rot lat="0" lon="0" rev="6000000"/>
            </a:lightRig>
          </a:scene3d>
          <a:sp3d prstMaterial="metal">
            <a:bevelT w="25400" h="12700" prst="artDeco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3">
            <a:duotone>
              <a:schemeClr val="phClr">
                <a:tint val="50000"/>
                <a:satMod val="250000"/>
              </a:schemeClr>
              <a:schemeClr val="phClr">
                <a:shade val="80000"/>
                <a:satMod val="175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tint val="10000"/>
                <a:satMod val="260000"/>
                <a:lumMod val="115000"/>
              </a:schemeClr>
              <a:schemeClr val="phClr">
                <a:shade val="75000"/>
                <a:satMod val="175000"/>
                <a:lumMod val="105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Formal.thmx</Template>
  <TotalTime>208</TotalTime>
  <Words>652</Words>
  <Application>Microsoft Office PowerPoint</Application>
  <PresentationFormat>On-screen Show (4:3)</PresentationFormat>
  <Paragraphs>61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Formal</vt:lpstr>
      <vt:lpstr>  BRANCH : B.TECH C.S DIVISION : B BATCH : B-1  </vt:lpstr>
      <vt:lpstr>EXPENSE MANAGER</vt:lpstr>
      <vt:lpstr>DESCRIPTION</vt:lpstr>
      <vt:lpstr>DESCRIPTION(Contd)</vt:lpstr>
      <vt:lpstr>FUNCTIONALITY IN BRIEF</vt:lpstr>
      <vt:lpstr>PAGE “1”</vt:lpstr>
      <vt:lpstr>Slide 7</vt:lpstr>
      <vt:lpstr>PAGE “2”</vt:lpstr>
      <vt:lpstr>Slide 9</vt:lpstr>
      <vt:lpstr>SPINNER</vt:lpstr>
      <vt:lpstr>Slide 11</vt:lpstr>
      <vt:lpstr>Slide 12</vt:lpstr>
      <vt:lpstr>Slide 13</vt:lpstr>
      <vt:lpstr> Toasts </vt:lpstr>
      <vt:lpstr>Slide 15</vt:lpstr>
      <vt:lpstr>Syntax </vt:lpstr>
      <vt:lpstr>SHARED PREFERENCES</vt:lpstr>
      <vt:lpstr>Slide 18</vt:lpstr>
      <vt:lpstr> FUTURE SCOPE</vt:lpstr>
      <vt:lpstr>Slide 20</vt:lpstr>
      <vt:lpstr>Slide 21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 : B.TECH C.S DIVISION : B BATCH : B-1</dc:title>
  <dc:creator>Deepak Kumar</dc:creator>
  <cp:lastModifiedBy>Smit Doshi</cp:lastModifiedBy>
  <cp:revision>21</cp:revision>
  <dcterms:created xsi:type="dcterms:W3CDTF">2015-02-07T15:01:42Z</dcterms:created>
  <dcterms:modified xsi:type="dcterms:W3CDTF">2015-04-22T06:09:51Z</dcterms:modified>
</cp:coreProperties>
</file>

<file path=docProps/thumbnail.jpeg>
</file>